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57" r:id="rId4"/>
    <p:sldId id="277" r:id="rId5"/>
    <p:sldId id="259" r:id="rId6"/>
    <p:sldId id="260" r:id="rId7"/>
    <p:sldId id="276" r:id="rId8"/>
    <p:sldId id="278" r:id="rId9"/>
    <p:sldId id="279" r:id="rId10"/>
    <p:sldId id="280" r:id="rId11"/>
    <p:sldId id="263" r:id="rId12"/>
    <p:sldId id="264" r:id="rId13"/>
    <p:sldId id="281" r:id="rId14"/>
    <p:sldId id="266" r:id="rId15"/>
    <p:sldId id="282" r:id="rId16"/>
    <p:sldId id="267" r:id="rId17"/>
    <p:sldId id="269" r:id="rId18"/>
    <p:sldId id="268" r:id="rId19"/>
    <p:sldId id="283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-12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96AEFF-E54D-084F-9B5F-3262E4AA8AB7}" type="datetimeFigureOut">
              <a:rPr lang="en-US" smtClean="0"/>
              <a:t>3/7/14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C05AD-CCEE-8B4D-BE1E-90EF9511C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1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really neat!</a:t>
            </a:r>
          </a:p>
          <a:p>
            <a:r>
              <a:rPr lang="en-US" dirty="0" smtClean="0"/>
              <a:t>	We can see devices turn on / off</a:t>
            </a:r>
          </a:p>
          <a:p>
            <a:r>
              <a:rPr lang="en-US" dirty="0" smtClean="0"/>
              <a:t>	Lose sight of the fact that humans are turning them on and off</a:t>
            </a:r>
          </a:p>
          <a:p>
            <a:r>
              <a:rPr lang="en-US" dirty="0" smtClean="0"/>
              <a:t>		Privacy implications</a:t>
            </a:r>
          </a:p>
          <a:p>
            <a:r>
              <a:rPr lang="en-US" dirty="0" smtClean="0"/>
              <a:t>		What should a system like this look like?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4C05AD-CCEE-8B4D-BE1E-90EF9511CD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39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>
            <a:lvl1pPr>
              <a:defRPr sz="320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182880">
              <a:buFont typeface="Lucida Grande"/>
              <a:buChar char="+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2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8FC5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/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59763" y="6428757"/>
            <a:ext cx="12413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FC5F69-8BF1-6F41-953B-C5277B3964C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9C127FBA-6839-2D48-B244-C26A4FA4510F}" type="datetimeFigureOut">
              <a:rPr lang="en-US" smtClean="0"/>
              <a:t>3/7/14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microsoft.com/office/2007/relationships/hdphoto" Target="../media/hdphoto5.wdp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pn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://inductor.eecs.umich.edu/pathouse.html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jpeg"/><Relationship Id="rId10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6.jpg"/><Relationship Id="rId12" Type="http://schemas.openxmlformats.org/officeDocument/2006/relationships/image" Target="../media/image2.emf"/><Relationship Id="rId13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Relationship Id="rId4" Type="http://schemas.openxmlformats.org/officeDocument/2006/relationships/image" Target="../media/image69.jpg"/><Relationship Id="rId5" Type="http://schemas.openxmlformats.org/officeDocument/2006/relationships/image" Target="../media/image70.jpg"/><Relationship Id="rId6" Type="http://schemas.openxmlformats.org/officeDocument/2006/relationships/image" Target="../media/image71.jpg"/><Relationship Id="rId7" Type="http://schemas.openxmlformats.org/officeDocument/2006/relationships/image" Target="../media/image72.jpg"/><Relationship Id="rId8" Type="http://schemas.openxmlformats.org/officeDocument/2006/relationships/image" Target="../media/image73.jpg"/><Relationship Id="rId9" Type="http://schemas.openxmlformats.org/officeDocument/2006/relationships/image" Target="../media/image74.jpg"/><Relationship Id="rId10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microsoft.com/office/2007/relationships/hdphoto" Target="../media/hdphoto2.wdp"/><Relationship Id="rId8" Type="http://schemas.openxmlformats.org/officeDocument/2006/relationships/image" Target="../media/image9.png"/><Relationship Id="rId9" Type="http://schemas.microsoft.com/office/2007/relationships/hdphoto" Target="../media/hdphoto3.wdp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Sensing Technologies for Data Collection and Monitoring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Pat Pannuto</a:t>
            </a:r>
          </a:p>
          <a:p>
            <a:r>
              <a:rPr lang="en-US" dirty="0" smtClean="0"/>
              <a:t>University of Michigan</a:t>
            </a:r>
          </a:p>
          <a:p>
            <a:r>
              <a:rPr lang="en-US" dirty="0" smtClean="0"/>
              <a:t>DIL ‘14 – State of the Science</a:t>
            </a:r>
            <a:endParaRPr lang="en-US" dirty="0"/>
          </a:p>
        </p:txBody>
      </p:sp>
      <p:pic>
        <p:nvPicPr>
          <p:cNvPr id="5" name="Picture 4" descr="BlockM-rb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396" y="180996"/>
            <a:ext cx="1371126" cy="9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3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next question:</a:t>
            </a:r>
            <a:br>
              <a:rPr lang="en-US" dirty="0" smtClean="0"/>
            </a:br>
            <a:r>
              <a:rPr lang="en-US" dirty="0" smtClean="0">
                <a:latin typeface="+mn-lt"/>
              </a:rPr>
              <a:t>How am I going to power my sensor?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Informed by the previous questions</a:t>
            </a:r>
          </a:p>
          <a:p>
            <a:endParaRPr lang="en-US" dirty="0"/>
          </a:p>
          <a:p>
            <a:r>
              <a:rPr lang="en-US" b="0" dirty="0" smtClean="0"/>
              <a:t>Batch Offloading is easy:</a:t>
            </a:r>
          </a:p>
          <a:p>
            <a:r>
              <a:rPr lang="en-US" b="0" dirty="0"/>
              <a:t> </a:t>
            </a:r>
            <a:r>
              <a:rPr lang="en-US" b="0" dirty="0" smtClean="0"/>
              <a:t>  Battery size proportional to data size</a:t>
            </a:r>
          </a:p>
          <a:p>
            <a:endParaRPr lang="en-US" b="0" dirty="0"/>
          </a:p>
          <a:p>
            <a:r>
              <a:rPr lang="en-US" b="0" dirty="0" smtClean="0"/>
              <a:t>Wired networks:</a:t>
            </a:r>
          </a:p>
          <a:p>
            <a:r>
              <a:rPr lang="en-US" b="0" dirty="0"/>
              <a:t> </a:t>
            </a:r>
            <a:r>
              <a:rPr lang="en-US" b="0" dirty="0" smtClean="0"/>
              <a:t>  Relative cost of adding power wires is low (usually</a:t>
            </a:r>
            <a:r>
              <a:rPr lang="en-US" b="0" dirty="0" smtClean="0"/>
              <a:t>)</a:t>
            </a:r>
          </a:p>
          <a:p>
            <a:endParaRPr lang="en-US" b="0" dirty="0"/>
          </a:p>
          <a:p>
            <a:r>
              <a:rPr lang="en-US" b="0" dirty="0" smtClean="0"/>
              <a:t>Wireless…</a:t>
            </a:r>
            <a:endParaRPr lang="en-US" b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2332415" y="4989548"/>
            <a:ext cx="1000800" cy="1489879"/>
          </a:xfrm>
          <a:prstGeom prst="rect">
            <a:avLst/>
          </a:prstGeom>
        </p:spPr>
      </p:pic>
      <p:sp>
        <p:nvSpPr>
          <p:cNvPr id="5" name="Equal 4"/>
          <p:cNvSpPr/>
          <p:nvPr/>
        </p:nvSpPr>
        <p:spPr>
          <a:xfrm>
            <a:off x="3888667" y="5473426"/>
            <a:ext cx="604433" cy="496498"/>
          </a:xfrm>
          <a:prstGeom prst="mathEqua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819" y="5113436"/>
            <a:ext cx="1476543" cy="1476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819" y="4915949"/>
            <a:ext cx="1731750" cy="17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7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Idea: Do we need a battery?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1484"/>
            <a:ext cx="2352294" cy="2352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398752" y="1752600"/>
            <a:ext cx="1132752" cy="1146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6468" y="2137429"/>
            <a:ext cx="2672550" cy="2277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2336" t="14512" r="14740"/>
          <a:stretch/>
        </p:blipFill>
        <p:spPr>
          <a:xfrm>
            <a:off x="5411718" y="1651484"/>
            <a:ext cx="2900681" cy="22669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60106" y="3931301"/>
            <a:ext cx="195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[UMass </a:t>
            </a:r>
            <a:r>
              <a:rPr lang="en-US" dirty="0" err="1" smtClean="0"/>
              <a:t>Rivernet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9" name="Picture 8" descr="Screen Shot 2014-03-07 at 2.01.5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2" y="4284636"/>
            <a:ext cx="6264275" cy="23988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36337" y="6314146"/>
            <a:ext cx="178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[CSIRO Fleck1]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115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until now, we have discussed “Traditional Sensing”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sense temperature, use a temperature sensor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021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goals do not necessarily map directly to sensing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 need a sensor that measures water flow”</a:t>
            </a:r>
          </a:p>
          <a:p>
            <a:pPr lvl="1"/>
            <a:r>
              <a:rPr lang="en-US" dirty="0" smtClean="0"/>
              <a:t> Mechanically challenging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“It needs to be wireless and last for several months”</a:t>
            </a:r>
          </a:p>
          <a:p>
            <a:pPr lvl="1"/>
            <a:endParaRPr lang="en-US" dirty="0"/>
          </a:p>
          <a:p>
            <a:r>
              <a:rPr lang="en-US" dirty="0" smtClean="0"/>
              <a:t>“I want to measure if people wash their hands after they use the toilet”</a:t>
            </a:r>
          </a:p>
          <a:p>
            <a:endParaRPr lang="en-US" dirty="0"/>
          </a:p>
          <a:p>
            <a:r>
              <a:rPr lang="en-US" dirty="0" smtClean="0"/>
              <a:t>You actually want a </a:t>
            </a:r>
            <a:r>
              <a:rPr lang="en-US" dirty="0" smtClean="0">
                <a:solidFill>
                  <a:schemeClr val="accent4"/>
                </a:solidFill>
              </a:rPr>
              <a:t>temperature </a:t>
            </a:r>
            <a:r>
              <a:rPr lang="en-US" dirty="0" smtClean="0">
                <a:solidFill>
                  <a:schemeClr val="accent4"/>
                </a:solidFill>
              </a:rPr>
              <a:t>sensor</a:t>
            </a:r>
            <a:endParaRPr lang="en-US" dirty="0" smtClean="0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2395" y="6221691"/>
            <a:ext cx="83159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venir Book"/>
                <a:cs typeface="Avenir Book"/>
              </a:rPr>
              <a:t>Paul Martin, </a:t>
            </a:r>
            <a:r>
              <a:rPr lang="en-US" sz="1100" dirty="0" err="1" smtClean="0">
                <a:latin typeface="Avenir Book"/>
                <a:cs typeface="Avenir Book"/>
              </a:rPr>
              <a:t>Zainul</a:t>
            </a:r>
            <a:r>
              <a:rPr lang="en-US" sz="1100" dirty="0" smtClean="0">
                <a:latin typeface="Avenir Book"/>
                <a:cs typeface="Avenir Book"/>
              </a:rPr>
              <a:t> </a:t>
            </a:r>
            <a:r>
              <a:rPr lang="en-US" sz="1100" dirty="0" err="1" smtClean="0">
                <a:latin typeface="Avenir Book"/>
                <a:cs typeface="Avenir Book"/>
              </a:rPr>
              <a:t>Charbiwala</a:t>
            </a:r>
            <a:r>
              <a:rPr lang="en-US" sz="1100" dirty="0" smtClean="0">
                <a:latin typeface="Avenir Book"/>
                <a:cs typeface="Avenir Book"/>
              </a:rPr>
              <a:t>, Mani B. </a:t>
            </a:r>
            <a:r>
              <a:rPr lang="en-US" sz="1100" dirty="0" err="1" smtClean="0">
                <a:latin typeface="Avenir Book"/>
                <a:cs typeface="Avenir Book"/>
              </a:rPr>
              <a:t>Srivastava</a:t>
            </a:r>
            <a:endParaRPr lang="en-US" sz="1100" dirty="0" smtClean="0">
              <a:latin typeface="Avenir Book"/>
              <a:cs typeface="Avenir Book"/>
            </a:endParaRPr>
          </a:p>
          <a:p>
            <a:r>
              <a:rPr lang="en-US" sz="1100" dirty="0" err="1" smtClean="0">
                <a:latin typeface="Avenir Book"/>
                <a:cs typeface="Avenir Book"/>
              </a:rPr>
              <a:t>DoubleDip</a:t>
            </a:r>
            <a:r>
              <a:rPr lang="en-US" sz="1100" dirty="0" smtClean="0">
                <a:latin typeface="Avenir Book"/>
                <a:cs typeface="Avenir Book"/>
              </a:rPr>
              <a:t>: leveraging thermoelectric harvesting for low power monitoring of sporadic water use</a:t>
            </a:r>
          </a:p>
          <a:p>
            <a:r>
              <a:rPr lang="en-US" sz="1100" dirty="0" smtClean="0">
                <a:latin typeface="Avenir Book"/>
                <a:cs typeface="Avenir Book"/>
              </a:rPr>
              <a:t>In Sensys’10</a:t>
            </a:r>
            <a:endParaRPr lang="en-US" sz="1100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7051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 err="1"/>
              <a:t>Monjolo</a:t>
            </a:r>
            <a:r>
              <a:rPr lang="en-US" dirty="0"/>
              <a:t> Principle</a:t>
            </a:r>
            <a:r>
              <a:rPr lang="en-US" sz="2700" dirty="0" smtClean="0">
                <a:latin typeface=""/>
                <a:cs typeface=""/>
              </a:rPr>
              <a:t/>
            </a:r>
            <a:br>
              <a:rPr lang="en-US" sz="2700" dirty="0" smtClean="0">
                <a:latin typeface=""/>
                <a:cs typeface=""/>
              </a:rPr>
            </a:br>
            <a:r>
              <a:rPr lang="en-US" sz="2400" dirty="0" smtClean="0">
                <a:latin typeface=""/>
                <a:cs typeface=""/>
              </a:rPr>
              <a:t>Combining </a:t>
            </a:r>
            <a:r>
              <a:rPr lang="en-US" sz="2400" dirty="0" smtClean="0">
                <a:latin typeface=""/>
                <a:cs typeface=""/>
              </a:rPr>
              <a:t>non-traditional sensing and energy </a:t>
            </a:r>
            <a:r>
              <a:rPr lang="en-US" sz="2400" dirty="0" smtClean="0">
                <a:latin typeface=""/>
                <a:cs typeface=""/>
              </a:rPr>
              <a:t>harvesting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419978" cy="4373563"/>
          </a:xfrm>
        </p:spPr>
        <p:txBody>
          <a:bodyPr/>
          <a:lstStyle/>
          <a:p>
            <a:r>
              <a:rPr lang="en-US" dirty="0" smtClean="0"/>
              <a:t>Harvest </a:t>
            </a:r>
            <a:r>
              <a:rPr lang="en-US" dirty="0" smtClean="0">
                <a:solidFill>
                  <a:schemeClr val="accent4"/>
                </a:solidFill>
              </a:rPr>
              <a:t>side-channels </a:t>
            </a:r>
            <a:r>
              <a:rPr lang="en-US" dirty="0" smtClean="0"/>
              <a:t>of energy – wakeup </a:t>
            </a:r>
            <a:r>
              <a:rPr lang="en-US" dirty="0" smtClean="0">
                <a:solidFill>
                  <a:srgbClr val="70A525"/>
                </a:solidFill>
              </a:rPr>
              <a:t>frequency</a:t>
            </a:r>
            <a:r>
              <a:rPr lang="en-US" dirty="0" smtClean="0"/>
              <a:t> is the sensor </a:t>
            </a:r>
            <a:endParaRPr lang="en-US" dirty="0"/>
          </a:p>
        </p:txBody>
      </p:sp>
      <p:pic>
        <p:nvPicPr>
          <p:cNvPr id="4" name="Picture 3" descr="coilcube_tra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493" y="2291586"/>
            <a:ext cx="4153685" cy="1964917"/>
          </a:xfrm>
          <a:prstGeom prst="rect">
            <a:avLst/>
          </a:prstGeom>
        </p:spPr>
      </p:pic>
      <p:pic>
        <p:nvPicPr>
          <p:cNvPr id="5" name="Picture 4" descr="coilcube_case_open_2_1000x76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777" y="4256503"/>
            <a:ext cx="3033908" cy="2327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92" y="2661489"/>
            <a:ext cx="2610596" cy="3922022"/>
          </a:xfrm>
          <a:prstGeom prst="rect">
            <a:avLst/>
          </a:prstGeom>
        </p:spPr>
      </p:pic>
      <p:pic>
        <p:nvPicPr>
          <p:cNvPr id="7" name="Picture 6" descr="split_core_breaker_1000x87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831" y="4378203"/>
            <a:ext cx="2335347" cy="2048099"/>
          </a:xfrm>
          <a:prstGeom prst="rect">
            <a:avLst/>
          </a:prstGeom>
        </p:spPr>
      </p:pic>
      <p:pic>
        <p:nvPicPr>
          <p:cNvPr id="8" name="Picture 7" descr="IMG_5125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4" t="36696" r="31741" b="31029"/>
          <a:stretch/>
        </p:blipFill>
        <p:spPr>
          <a:xfrm rot="5400000">
            <a:off x="3197377" y="2831183"/>
            <a:ext cx="1668254" cy="904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54150" y="6459808"/>
            <a:ext cx="23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Monjolo</a:t>
            </a:r>
            <a:r>
              <a:rPr lang="en-US" dirty="0" smtClean="0"/>
              <a:t>, </a:t>
            </a:r>
            <a:r>
              <a:rPr lang="en-US" dirty="0" err="1" smtClean="0"/>
              <a:t>Sensys</a:t>
            </a:r>
            <a:r>
              <a:rPr lang="en-US" dirty="0" smtClean="0"/>
              <a:t> ‘13]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04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Monjolo</a:t>
            </a:r>
            <a:r>
              <a:rPr lang="en-US" dirty="0" smtClean="0"/>
              <a:t>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http://inductor.eecs.umich.edu/</a:t>
            </a:r>
            <a:r>
              <a:rPr lang="en-US" dirty="0" smtClean="0">
                <a:hlinkClick r:id="rId4"/>
              </a:rPr>
              <a:t>pathouse.html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splitcore_blin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8417" y="2424290"/>
            <a:ext cx="2141280" cy="3805979"/>
          </a:xfrm>
          <a:prstGeom prst="rect">
            <a:avLst/>
          </a:prstGeom>
        </p:spPr>
      </p:pic>
      <p:pic>
        <p:nvPicPr>
          <p:cNvPr id="5" name="Picture 4" descr="split_core_slightly_open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675" y="5252629"/>
            <a:ext cx="1256688" cy="1413637"/>
          </a:xfrm>
          <a:prstGeom prst="rect">
            <a:avLst/>
          </a:prstGeom>
        </p:spPr>
      </p:pic>
      <p:pic>
        <p:nvPicPr>
          <p:cNvPr id="6" name="Picture 5" descr="Screen Shot 2014-03-06 at 14.55.38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07" y="2424290"/>
            <a:ext cx="5210478" cy="3986016"/>
          </a:xfrm>
          <a:prstGeom prst="rect">
            <a:avLst/>
          </a:prstGeom>
        </p:spPr>
      </p:pic>
      <p:pic>
        <p:nvPicPr>
          <p:cNvPr id="7" name="Picture 6" descr="rainbow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51" y="5252629"/>
            <a:ext cx="4743149" cy="130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2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have neglected the most deployed sensor in the world…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Smartphone!</a:t>
            </a:r>
            <a:endParaRPr lang="en-US" dirty="0"/>
          </a:p>
        </p:txBody>
      </p:sp>
      <p:pic>
        <p:nvPicPr>
          <p:cNvPr id="4" name="Picture 3" descr="smart-phones-brisba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59" y="2661415"/>
            <a:ext cx="7210541" cy="33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85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GridWatch</a:t>
            </a:r>
            <a:r>
              <a:rPr lang="en-US" dirty="0"/>
              <a:t>: </a:t>
            </a:r>
            <a:r>
              <a:rPr lang="en-US" dirty="0" smtClean="0"/>
              <a:t>Crowdsourcing </a:t>
            </a:r>
            <a:r>
              <a:rPr lang="en-US" dirty="0"/>
              <a:t>power grid health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920934"/>
            <a:ext cx="8229600" cy="4205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D33682"/>
                </a:solidFill>
              </a:rPr>
              <a:t>Insight:</a:t>
            </a:r>
            <a:r>
              <a:rPr lang="en-US" dirty="0" smtClean="0"/>
              <a:t> You pick up your phone to unplug it</a:t>
            </a:r>
          </a:p>
          <a:p>
            <a:pPr lvl="1"/>
            <a:r>
              <a:rPr lang="en-US" dirty="0" smtClean="0"/>
              <a:t> Power loss without motion is likely a power outage</a:t>
            </a:r>
            <a:endParaRPr lang="en-US" dirty="0"/>
          </a:p>
        </p:txBody>
      </p:sp>
      <p:pic>
        <p:nvPicPr>
          <p:cNvPr id="5" name="Picture 4" descr="gridwatch_diagram_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0" y="3175520"/>
            <a:ext cx="7169514" cy="31186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46693" y="6409173"/>
            <a:ext cx="287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GridWatch</a:t>
            </a:r>
            <a:r>
              <a:rPr lang="en-US" dirty="0"/>
              <a:t> </a:t>
            </a:r>
            <a:r>
              <a:rPr lang="en-US" dirty="0" err="1" smtClean="0"/>
              <a:t>HotMobile</a:t>
            </a:r>
            <a:r>
              <a:rPr lang="en-US" dirty="0"/>
              <a:t> </a:t>
            </a:r>
            <a:r>
              <a:rPr lang="en-US" dirty="0" smtClean="0"/>
              <a:t>‘14]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22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Smartphones have a diverse array of powerful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Accelerometer, Gyroscope, Magnetometer, GPS, camera, …</a:t>
            </a:r>
          </a:p>
          <a:p>
            <a:r>
              <a:rPr lang="en-US" dirty="0" smtClean="0"/>
              <a:t>And communication (cellular, </a:t>
            </a:r>
            <a:r>
              <a:rPr lang="en-US" dirty="0" err="1" smtClean="0"/>
              <a:t>WiFi</a:t>
            </a:r>
            <a:r>
              <a:rPr lang="en-US" dirty="0" smtClean="0"/>
              <a:t>, Bluetooth, NFC) is built 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96" b="95118" l="5047" r="9626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8286" y="4069211"/>
            <a:ext cx="2251275" cy="2327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036" y="4199640"/>
            <a:ext cx="2213487" cy="219659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339561" y="4949593"/>
            <a:ext cx="1255519" cy="3896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95080" y="6396230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Pentland</a:t>
            </a:r>
            <a:r>
              <a:rPr lang="en-US" dirty="0" smtClean="0"/>
              <a:t> ‘09</a:t>
            </a:r>
            <a:endParaRPr lang="en-US" dirty="0"/>
          </a:p>
        </p:txBody>
      </p:sp>
      <p:pic>
        <p:nvPicPr>
          <p:cNvPr id="8" name="Picture 7" descr="Screen Shot 2014-03-07 at 2.39.4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5" y="4069211"/>
            <a:ext cx="1981744" cy="228131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143038" y="4949593"/>
            <a:ext cx="1255519" cy="38961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2413" y="6396230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Pentland</a:t>
            </a:r>
            <a:r>
              <a:rPr lang="en-US" dirty="0" smtClean="0"/>
              <a:t> ‘06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71453" y="6396230"/>
            <a:ext cx="146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Pentland</a:t>
            </a:r>
            <a:r>
              <a:rPr lang="en-US" dirty="0" smtClean="0"/>
              <a:t> ‘07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6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do people still build hardware if smartphones exist?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90933"/>
            <a:ext cx="7620000" cy="2747051"/>
          </a:xfrm>
        </p:spPr>
        <p:txBody>
          <a:bodyPr/>
          <a:lstStyle/>
          <a:p>
            <a:r>
              <a:rPr lang="en-US" dirty="0" smtClean="0"/>
              <a:t>Cost</a:t>
            </a:r>
          </a:p>
          <a:p>
            <a:r>
              <a:rPr lang="en-US" b="0" dirty="0" smtClean="0"/>
              <a:t>Don’t need a $100 smartphone to do the job of a $1 compass</a:t>
            </a:r>
            <a:endParaRPr lang="en-US" dirty="0" smtClean="0"/>
          </a:p>
          <a:p>
            <a:r>
              <a:rPr lang="en-US" dirty="0" smtClean="0"/>
              <a:t>Performance</a:t>
            </a:r>
            <a:endParaRPr lang="en-US" dirty="0"/>
          </a:p>
          <a:p>
            <a:r>
              <a:rPr lang="en-US" b="0" dirty="0" smtClean="0"/>
              <a:t>Does this matter? Maybe.</a:t>
            </a:r>
          </a:p>
          <a:p>
            <a:r>
              <a:rPr lang="en-US" dirty="0" smtClean="0"/>
              <a:t>Availability of sensors</a:t>
            </a:r>
            <a:endParaRPr lang="en-US" b="0" dirty="0" smtClean="0"/>
          </a:p>
          <a:p>
            <a:r>
              <a:rPr lang="en-US" b="0" dirty="0" smtClean="0"/>
              <a:t>…</a:t>
            </a:r>
            <a:endParaRPr lang="en-US" dirty="0"/>
          </a:p>
        </p:txBody>
      </p:sp>
      <p:pic>
        <p:nvPicPr>
          <p:cNvPr id="4" name="Picture 3" descr="Screen Shot 2014-03-06 at 14.32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33"/>
          <a:stretch/>
        </p:blipFill>
        <p:spPr>
          <a:xfrm>
            <a:off x="4383030" y="1923520"/>
            <a:ext cx="3852914" cy="1957939"/>
          </a:xfrm>
          <a:prstGeom prst="rect">
            <a:avLst/>
          </a:prstGeom>
        </p:spPr>
      </p:pic>
      <p:pic>
        <p:nvPicPr>
          <p:cNvPr id="5" name="Picture 4" descr="all_opos_new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684" b="14566"/>
          <a:stretch/>
        </p:blipFill>
        <p:spPr>
          <a:xfrm>
            <a:off x="983460" y="2261271"/>
            <a:ext cx="2869674" cy="1620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5565" y="6500849"/>
            <a:ext cx="241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Opo</a:t>
            </a:r>
            <a:r>
              <a:rPr lang="en-US" dirty="0" smtClean="0"/>
              <a:t>: Pre-publication]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66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is empowering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68" y="2398281"/>
            <a:ext cx="3523563" cy="24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2619" y="4829684"/>
            <a:ext cx="242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[UFL </a:t>
            </a:r>
            <a:r>
              <a:rPr lang="en-US" dirty="0" err="1" smtClean="0"/>
              <a:t>BuildGreen</a:t>
            </a:r>
            <a:r>
              <a:rPr lang="en-US" dirty="0" smtClean="0"/>
              <a:t>]</a:t>
            </a:r>
            <a:endParaRPr lang="en-US" dirty="0"/>
          </a:p>
        </p:txBody>
      </p:sp>
      <p:pic>
        <p:nvPicPr>
          <p:cNvPr id="7" name="Picture 6" descr="Screen Shot 2014-03-07 at 0.32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3" y="2139222"/>
            <a:ext cx="3208414" cy="31605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81582" y="5299750"/>
            <a:ext cx="369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[GLACE Team Rainfall Estimation]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6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Augmenting smartphones to add “missing”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4895910"/>
            <a:ext cx="1524000" cy="152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00200"/>
            <a:ext cx="1981200" cy="1981200"/>
          </a:xfrm>
          <a:prstGeom prst="rect">
            <a:avLst/>
          </a:prstGeom>
        </p:spPr>
      </p:pic>
      <p:sp>
        <p:nvSpPr>
          <p:cNvPr id="9" name="Text Box 23"/>
          <p:cNvSpPr txBox="1">
            <a:spLocks noChangeArrowheads="1"/>
          </p:cNvSpPr>
          <p:nvPr/>
        </p:nvSpPr>
        <p:spPr bwMode="auto">
          <a:xfrm>
            <a:off x="1423491" y="3257490"/>
            <a:ext cx="19293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Geiger Counter</a:t>
            </a:r>
            <a:endParaRPr lang="en-US" sz="2000" dirty="0">
              <a:latin typeface="Trebuchet MS" pitchFamily="1" charset="0"/>
            </a:endParaRPr>
          </a:p>
        </p:txBody>
      </p:sp>
      <p:sp>
        <p:nvSpPr>
          <p:cNvPr id="10" name="Text Box 23"/>
          <p:cNvSpPr txBox="1">
            <a:spLocks noChangeArrowheads="1"/>
          </p:cNvSpPr>
          <p:nvPr/>
        </p:nvSpPr>
        <p:spPr bwMode="auto">
          <a:xfrm>
            <a:off x="4084001" y="6381690"/>
            <a:ext cx="133269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CO Sensor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886200"/>
            <a:ext cx="2235200" cy="1540692"/>
          </a:xfrm>
          <a:prstGeom prst="rect">
            <a:avLst/>
          </a:prstGeom>
        </p:spPr>
      </p:pic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1676400" y="5314890"/>
            <a:ext cx="15572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CC Terminal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727" y="1867218"/>
            <a:ext cx="2442689" cy="1465613"/>
          </a:xfrm>
          <a:prstGeom prst="rect">
            <a:avLst/>
          </a:prstGeom>
        </p:spPr>
      </p:pic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4170109" y="3332831"/>
            <a:ext cx="159230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EKG Monitor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16" name="Picture 13"/>
          <p:cNvPicPr>
            <a:picLocks noChangeAspect="1"/>
          </p:cNvPicPr>
          <p:nvPr/>
        </p:nvPicPr>
        <p:blipFill>
          <a:blip r:embed="rId6"/>
          <a:srcRect t="21489" r="7845" b="37209"/>
          <a:stretch>
            <a:fillRect/>
          </a:stretch>
        </p:blipFill>
        <p:spPr bwMode="auto">
          <a:xfrm>
            <a:off x="4414217" y="1524318"/>
            <a:ext cx="229567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5525" y="1607447"/>
            <a:ext cx="1216818" cy="1216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79673" y="2215857"/>
            <a:ext cx="1876425" cy="1876425"/>
          </a:xfrm>
          <a:prstGeom prst="rect">
            <a:avLst/>
          </a:prstGeom>
        </p:spPr>
      </p:pic>
      <p:sp>
        <p:nvSpPr>
          <p:cNvPr id="12" name="Text Box 23"/>
          <p:cNvSpPr txBox="1">
            <a:spLocks noChangeArrowheads="1"/>
          </p:cNvSpPr>
          <p:nvPr/>
        </p:nvSpPr>
        <p:spPr bwMode="auto">
          <a:xfrm>
            <a:off x="6697460" y="3930298"/>
            <a:ext cx="17578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Thermometer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18" name="Picture 17" descr="thermopile.jp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2273" y="2165856"/>
            <a:ext cx="1924050" cy="12299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717644"/>
            <a:ext cx="1136388" cy="8511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053" r="32631" b="71736"/>
          <a:stretch>
            <a:fillRect/>
          </a:stretch>
        </p:blipFill>
        <p:spPr>
          <a:xfrm>
            <a:off x="495300" y="4038600"/>
            <a:ext cx="876300" cy="6820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71600" y="3733800"/>
            <a:ext cx="467655" cy="76870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5492751"/>
            <a:ext cx="1240154" cy="9842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rcRect b="50000"/>
          <a:stretch>
            <a:fillRect/>
          </a:stretch>
        </p:blipFill>
        <p:spPr>
          <a:xfrm>
            <a:off x="1676400" y="6092863"/>
            <a:ext cx="2002327" cy="65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512" y="4467128"/>
            <a:ext cx="1758688" cy="1666357"/>
          </a:xfrm>
          <a:prstGeom prst="rect">
            <a:avLst/>
          </a:prstGeom>
        </p:spPr>
      </p:pic>
      <p:sp>
        <p:nvSpPr>
          <p:cNvPr id="11" name="Text Box 23"/>
          <p:cNvSpPr txBox="1">
            <a:spLocks noChangeArrowheads="1"/>
          </p:cNvSpPr>
          <p:nvPr/>
        </p:nvSpPr>
        <p:spPr bwMode="auto">
          <a:xfrm>
            <a:off x="6351340" y="6114375"/>
            <a:ext cx="16496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 eaLnBrk="0" hangingPunct="0"/>
            <a:r>
              <a:rPr lang="en-US" sz="2000" dirty="0" smtClean="0">
                <a:latin typeface="Trebuchet MS" pitchFamily="1" charset="0"/>
              </a:rPr>
              <a:t>Soil Moisture</a:t>
            </a:r>
            <a:endParaRPr lang="en-US" sz="2000" dirty="0">
              <a:latin typeface="Trebuchet MS" pitchFamily="1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62800" y="4619528"/>
            <a:ext cx="777003" cy="1009710"/>
          </a:xfrm>
          <a:prstGeom prst="rect">
            <a:avLst/>
          </a:prstGeom>
        </p:spPr>
      </p:pic>
      <p:pic>
        <p:nvPicPr>
          <p:cNvPr id="25" name="Picture 24" descr="sensor.jpg"/>
          <p:cNvPicPr>
            <a:picLocks noChangeAspect="1"/>
          </p:cNvPicPr>
          <p:nvPr/>
        </p:nvPicPr>
        <p:blipFill>
          <a:blip r:embed="rId17"/>
          <a:srcRect t="8159" b="23845"/>
          <a:stretch>
            <a:fillRect/>
          </a:stretch>
        </p:blipFill>
        <p:spPr>
          <a:xfrm>
            <a:off x="4662072" y="4330408"/>
            <a:ext cx="1129128" cy="13615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874940" y="6528725"/>
            <a:ext cx="2109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[slide courtesy </a:t>
            </a:r>
            <a:r>
              <a:rPr lang="en-US" sz="1200" dirty="0" err="1" smtClean="0"/>
              <a:t>Prabal</a:t>
            </a:r>
            <a:r>
              <a:rPr lang="en-US" sz="1200" dirty="0" smtClean="0"/>
              <a:t> </a:t>
            </a:r>
            <a:r>
              <a:rPr lang="en-US" sz="1200" dirty="0" err="1" smtClean="0"/>
              <a:t>Dutta</a:t>
            </a:r>
            <a:r>
              <a:rPr lang="en-US" sz="1200" dirty="0" smtClean="0"/>
              <a:t>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821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898493" cy="4373563"/>
          </a:xfrm>
        </p:spPr>
        <p:txBody>
          <a:bodyPr/>
          <a:lstStyle/>
          <a:p>
            <a:r>
              <a:rPr lang="en-US" dirty="0" smtClean="0"/>
              <a:t>If you can think something to measure, it can be measured</a:t>
            </a:r>
          </a:p>
          <a:p>
            <a:r>
              <a:rPr lang="en-US" b="0" dirty="0" smtClean="0"/>
              <a:t>Though measuring it directly may not always be the best approach</a:t>
            </a:r>
            <a:endParaRPr lang="en-US" b="0" dirty="0" smtClean="0"/>
          </a:p>
          <a:p>
            <a:endParaRPr lang="en-US" dirty="0"/>
          </a:p>
          <a:p>
            <a:r>
              <a:rPr lang="en-US" dirty="0" smtClean="0"/>
              <a:t>Constraints on data-collection define the rest of your system</a:t>
            </a:r>
            <a:endParaRPr lang="en-US" dirty="0" smtClean="0"/>
          </a:p>
          <a:p>
            <a:r>
              <a:rPr lang="en-US" b="0" dirty="0" smtClean="0"/>
              <a:t>Or at the least are a very good place to start</a:t>
            </a:r>
          </a:p>
          <a:p>
            <a:endParaRPr lang="en-US" b="0" dirty="0"/>
          </a:p>
          <a:p>
            <a:r>
              <a:rPr lang="en-US" dirty="0" smtClean="0"/>
              <a:t>Smartphones are useful, but not a panacea</a:t>
            </a:r>
            <a:endParaRPr lang="en-US" b="0" dirty="0" smtClean="0"/>
          </a:p>
          <a:p>
            <a:r>
              <a:rPr lang="en-US" b="0" dirty="0" smtClean="0"/>
              <a:t>And can be costly (though re- and multi-</a:t>
            </a:r>
            <a:r>
              <a:rPr lang="en-US" b="0" dirty="0" err="1" smtClean="0"/>
              <a:t>purposeable</a:t>
            </a:r>
            <a:r>
              <a:rPr lang="en-US" b="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549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 not what you can do for DIL, but what DIL can do for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Problems, challenges, we need them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What </a:t>
            </a:r>
            <a:r>
              <a:rPr lang="en-US" dirty="0" smtClean="0"/>
              <a:t>is interesting to collect?</a:t>
            </a:r>
          </a:p>
          <a:p>
            <a:endParaRPr lang="en-US" dirty="0"/>
          </a:p>
          <a:p>
            <a:r>
              <a:rPr lang="en-US" dirty="0" smtClean="0"/>
              <a:t>What </a:t>
            </a:r>
            <a:r>
              <a:rPr lang="en-US" dirty="0" smtClean="0"/>
              <a:t>constraints aren’t we seeing?</a:t>
            </a:r>
          </a:p>
          <a:p>
            <a:r>
              <a:rPr lang="en-US" b="0" dirty="0" smtClean="0"/>
              <a:t>Especially those that are developing </a:t>
            </a:r>
            <a:r>
              <a:rPr lang="en-US" b="0" dirty="0" smtClean="0"/>
              <a:t>world related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342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Cultural help: We like data too much for our own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2047"/>
          </a:xfrm>
        </p:spPr>
        <p:txBody>
          <a:bodyPr/>
          <a:lstStyle/>
          <a:p>
            <a:r>
              <a:rPr lang="en-US" dirty="0" smtClean="0"/>
              <a:t>We </a:t>
            </a:r>
            <a:r>
              <a:rPr lang="en-US" dirty="0" smtClean="0"/>
              <a:t>can see devices turn on / off</a:t>
            </a:r>
          </a:p>
          <a:p>
            <a:r>
              <a:rPr lang="en-US" b="0" dirty="0" smtClean="0"/>
              <a:t>Lose </a:t>
            </a:r>
            <a:r>
              <a:rPr lang="en-US" b="0" dirty="0" smtClean="0"/>
              <a:t>sight of the fact that humans are turning them on and </a:t>
            </a:r>
            <a:r>
              <a:rPr lang="en-US" b="0" dirty="0" smtClean="0"/>
              <a:t>off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Privacy implications</a:t>
            </a:r>
          </a:p>
          <a:p>
            <a:r>
              <a:rPr lang="en-US" b="0" dirty="0" smtClean="0"/>
              <a:t>What should a system like this look like?</a:t>
            </a:r>
            <a:endParaRPr lang="en-US" b="0" dirty="0"/>
          </a:p>
        </p:txBody>
      </p:sp>
      <p:pic>
        <p:nvPicPr>
          <p:cNvPr id="5" name="Picture 4" descr="Screen Shot 2014-03-07 at 6.44.3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1"/>
          <a:stretch/>
        </p:blipFill>
        <p:spPr>
          <a:xfrm>
            <a:off x="596512" y="2562268"/>
            <a:ext cx="7996536" cy="3068976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5245074" y="2899408"/>
            <a:ext cx="700141" cy="1640751"/>
          </a:xfrm>
          <a:prstGeom prst="donut">
            <a:avLst>
              <a:gd name="adj" fmla="val 642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Screen Shot 2014-03-07 at 7.02.0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4" r="-8690"/>
          <a:stretch/>
        </p:blipFill>
        <p:spPr>
          <a:xfrm>
            <a:off x="596512" y="2562268"/>
            <a:ext cx="4836176" cy="3093215"/>
          </a:xfrm>
          <a:prstGeom prst="rect">
            <a:avLst/>
          </a:prstGeom>
        </p:spPr>
      </p:pic>
      <p:sp>
        <p:nvSpPr>
          <p:cNvPr id="8" name="Donut 7"/>
          <p:cNvSpPr/>
          <p:nvPr/>
        </p:nvSpPr>
        <p:spPr>
          <a:xfrm>
            <a:off x="2497917" y="2899408"/>
            <a:ext cx="700141" cy="1640751"/>
          </a:xfrm>
          <a:prstGeom prst="donut">
            <a:avLst>
              <a:gd name="adj" fmla="val 642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9596" y="5301672"/>
            <a:ext cx="5862151" cy="3693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My roommate took ~16:30 in the bathroom this morning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Gets Worse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affecting behavioral change often without concern for the </a:t>
            </a:r>
            <a:r>
              <a:rPr lang="en-US" dirty="0" err="1" smtClean="0"/>
              <a:t>consquences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iSleep</a:t>
            </a:r>
            <a:r>
              <a:rPr lang="en-US" dirty="0" smtClean="0"/>
              <a:t>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have lots of cool hardware with me today – come find me!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944146" y="5756947"/>
            <a:ext cx="1055731" cy="1055731"/>
          </a:xfrm>
          <a:prstGeom prst="ellipse">
            <a:avLst/>
          </a:prstGeom>
          <a:blipFill rotWithShape="1">
            <a:blip r:embed="rId2"/>
            <a:srcRect/>
            <a:stretch>
              <a:fillRect l="-18599" t="-9938" r="-1277" b="-9938"/>
            </a:stretch>
          </a:blipFill>
          <a:ln>
            <a:solidFill>
              <a:schemeClr val="accent4"/>
            </a:solidFill>
          </a:ln>
          <a:effectLst>
            <a:glow rad="101600">
              <a:schemeClr val="accent4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944146" y="4701216"/>
            <a:ext cx="1055731" cy="1055731"/>
          </a:xfrm>
          <a:prstGeom prst="ellipse">
            <a:avLst/>
          </a:prstGeom>
          <a:blipFill rotWithShape="1">
            <a:blip r:embed="rId3"/>
            <a:srcRect/>
            <a:stretch>
              <a:fillRect l="-182555" t="-25786" r="-189485" b="-199012"/>
            </a:stretch>
          </a:blipFill>
          <a:ln>
            <a:solidFill>
              <a:schemeClr val="accent4"/>
            </a:solidFill>
          </a:ln>
          <a:effectLst>
            <a:glow rad="101600">
              <a:schemeClr val="accent4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7749" y="5756947"/>
            <a:ext cx="1055731" cy="1055731"/>
          </a:xfrm>
          <a:prstGeom prst="ellipse">
            <a:avLst/>
          </a:prstGeom>
          <a:blipFill rotWithShape="1">
            <a:blip r:embed="rId4"/>
            <a:srcRect/>
            <a:stretch>
              <a:fillRect l="-19926" t="3382" r="-33246" b="-76534"/>
            </a:stretch>
          </a:blipFill>
          <a:ln>
            <a:solidFill>
              <a:schemeClr val="accent4"/>
            </a:solidFill>
          </a:ln>
          <a:effectLst>
            <a:glow rad="101600">
              <a:schemeClr val="accent4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44146" y="3714084"/>
            <a:ext cx="1055731" cy="1055731"/>
          </a:xfrm>
          <a:prstGeom prst="ellipse">
            <a:avLst/>
          </a:prstGeom>
          <a:blipFill rotWithShape="1">
            <a:blip r:embed="rId5"/>
            <a:srcRect/>
            <a:stretch>
              <a:fillRect l="-13267" t="-9938" r="-13267" b="-49895"/>
            </a:stretch>
          </a:blipFill>
          <a:ln>
            <a:solidFill>
              <a:schemeClr val="accent4"/>
            </a:solidFill>
          </a:ln>
          <a:effectLst>
            <a:glow rad="101600">
              <a:schemeClr val="accent4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65744" y="5756947"/>
            <a:ext cx="1055731" cy="1055731"/>
          </a:xfrm>
          <a:prstGeom prst="ellipse">
            <a:avLst/>
          </a:prstGeom>
          <a:blipFill rotWithShape="1">
            <a:blip r:embed="rId6"/>
            <a:srcRect/>
            <a:stretch>
              <a:fillRect/>
            </a:stretch>
          </a:blipFill>
          <a:ln>
            <a:solidFill>
              <a:schemeClr val="accent4"/>
            </a:solidFill>
          </a:ln>
          <a:effectLst>
            <a:glow rad="101600">
              <a:schemeClr val="accent4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749" y="4769870"/>
            <a:ext cx="1055731" cy="1055731"/>
          </a:xfrm>
          <a:prstGeom prst="ellipse">
            <a:avLst/>
          </a:prstGeom>
          <a:blipFill rotWithShape="1">
            <a:blip r:embed="rId7"/>
            <a:srcRect/>
            <a:stretch>
              <a:fillRect l="-6607" t="-3278" r="53" b="-29916"/>
            </a:stretch>
          </a:blipFill>
          <a:ln>
            <a:solidFill>
              <a:schemeClr val="accent4"/>
            </a:solidFill>
          </a:ln>
          <a:effectLst>
            <a:glow rad="101600">
              <a:schemeClr val="accent4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065744" y="4701216"/>
            <a:ext cx="1055731" cy="1055731"/>
          </a:xfrm>
          <a:prstGeom prst="ellipse">
            <a:avLst/>
          </a:prstGeom>
          <a:blipFill rotWithShape="1">
            <a:blip r:embed="rId8"/>
            <a:srcRect/>
            <a:stretch>
              <a:fillRect l="-1535" t="198" r="-6731" b="-43109"/>
            </a:stretch>
          </a:blipFill>
          <a:ln>
            <a:solidFill>
              <a:schemeClr val="accent4"/>
            </a:solidFill>
          </a:ln>
          <a:effectLst>
            <a:glow rad="101600">
              <a:schemeClr val="accent4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65744" y="3714084"/>
            <a:ext cx="1055731" cy="1055731"/>
          </a:xfrm>
          <a:prstGeom prst="ellipse">
            <a:avLst/>
          </a:prstGeom>
          <a:blipFill rotWithShape="1">
            <a:blip r:embed="rId9"/>
            <a:srcRect/>
            <a:stretch>
              <a:fillRect/>
            </a:stretch>
          </a:blipFill>
          <a:ln>
            <a:solidFill>
              <a:schemeClr val="accent4"/>
            </a:solidFill>
          </a:ln>
          <a:effectLst>
            <a:glow rad="101600">
              <a:schemeClr val="accent4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34218" y="3646330"/>
            <a:ext cx="192873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venir Next Condensed Regular"/>
                <a:cs typeface="Avenir Next Condensed Regular"/>
              </a:rPr>
              <a:t>Noah </a:t>
            </a:r>
            <a:r>
              <a:rPr lang="en-US" b="1" dirty="0" err="1" smtClean="0">
                <a:latin typeface="Avenir Next Condensed Regular"/>
                <a:cs typeface="Avenir Next Condensed Regular"/>
              </a:rPr>
              <a:t>Klugman</a:t>
            </a:r>
            <a:endParaRPr lang="en-US" b="1" dirty="0" smtClean="0">
              <a:latin typeface="Avenir Next Condensed Regular"/>
              <a:cs typeface="Avenir Next Condensed Regular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 smtClean="0">
                <a:latin typeface="Avenir Next Condensed Regular"/>
                <a:cs typeface="Avenir Next Condensed Regular"/>
              </a:rPr>
              <a:t>GridWatch</a:t>
            </a:r>
            <a:endParaRPr lang="en-US" dirty="0" smtClean="0">
              <a:latin typeface="Avenir Next Condensed Regular"/>
              <a:cs typeface="Avenir Next Condensed Regular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Mobile Health</a:t>
            </a:r>
          </a:p>
          <a:p>
            <a:endParaRPr lang="en-US" dirty="0" smtClean="0">
              <a:latin typeface="Avenir Next Condensed Regular"/>
              <a:cs typeface="Avenir Next Condensed Regular"/>
            </a:endParaRPr>
          </a:p>
          <a:p>
            <a:r>
              <a:rPr lang="en-US" b="1" dirty="0" smtClean="0">
                <a:latin typeface="Avenir Next Condensed Regular"/>
                <a:cs typeface="Avenir Next Condensed Regular"/>
              </a:rPr>
              <a:t>Ben </a:t>
            </a:r>
            <a:r>
              <a:rPr lang="en-US" b="1" dirty="0" err="1" smtClean="0">
                <a:latin typeface="Avenir Next Condensed Regular"/>
                <a:cs typeface="Avenir Next Condensed Regular"/>
              </a:rPr>
              <a:t>Kempke</a:t>
            </a:r>
            <a:endParaRPr lang="en-US" b="1" dirty="0">
              <a:latin typeface="Avenir Next Condensed Regular"/>
              <a:cs typeface="Avenir Next Condensed Regular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RF ranging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Radio design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venir Next Condensed Regular"/>
              <a:cs typeface="Avenir Next Condensed Regular"/>
            </a:endParaRPr>
          </a:p>
          <a:p>
            <a:r>
              <a:rPr lang="en-US" b="1" dirty="0" smtClean="0">
                <a:latin typeface="Avenir Next Condensed Regular"/>
                <a:cs typeface="Avenir Next Condensed Regular"/>
              </a:rPr>
              <a:t>Brad Campbell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Energy Harvesting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15.4, </a:t>
            </a:r>
            <a:r>
              <a:rPr lang="en-US" dirty="0" err="1" smtClean="0">
                <a:latin typeface="Avenir Next Condensed Regular"/>
                <a:cs typeface="Avenir Next Condensed Regular"/>
              </a:rPr>
              <a:t>TinyOS</a:t>
            </a:r>
            <a:endParaRPr lang="en-US" dirty="0" smtClean="0">
              <a:latin typeface="Avenir Next Condensed Regular"/>
              <a:cs typeface="Avenir Next Condensed Regula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23014" y="3646330"/>
            <a:ext cx="1774845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venir Next Condensed Regular"/>
                <a:cs typeface="Avenir Next Condensed Regular"/>
              </a:rPr>
              <a:t>Meghan Clark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Smart Buildings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Disaggregation</a:t>
            </a:r>
          </a:p>
          <a:p>
            <a:endParaRPr lang="en-US" dirty="0" smtClean="0">
              <a:latin typeface="Avenir Next Condensed Regular"/>
              <a:cs typeface="Avenir Next Condensed Regular"/>
            </a:endParaRPr>
          </a:p>
          <a:p>
            <a:r>
              <a:rPr lang="en-US" b="1" dirty="0" smtClean="0">
                <a:latin typeface="Avenir Next Condensed Regular"/>
                <a:cs typeface="Avenir Next Condensed Regular"/>
              </a:rPr>
              <a:t>Pat Pannuto</a:t>
            </a:r>
            <a:endParaRPr lang="en-US" b="1" dirty="0">
              <a:latin typeface="Avenir Next Condensed Regular"/>
              <a:cs typeface="Avenir Next Condensed Regular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mm</a:t>
            </a:r>
            <a:r>
              <a:rPr lang="en-US" baseline="30000" dirty="0" smtClean="0">
                <a:latin typeface="Avenir Next Condensed Regular"/>
                <a:cs typeface="Avenir Next Condensed Regular"/>
              </a:rPr>
              <a:t>3</a:t>
            </a:r>
            <a:r>
              <a:rPr lang="en-US" dirty="0" smtClean="0">
                <a:latin typeface="Avenir Next Condensed Regular"/>
                <a:cs typeface="Avenir Next Condensed Regular"/>
              </a:rPr>
              <a:t> systems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VLC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{</a:t>
            </a:r>
            <a:r>
              <a:rPr lang="en-US" dirty="0" err="1" smtClean="0">
                <a:latin typeface="Avenir Next Condensed Regular"/>
                <a:cs typeface="Avenir Next Condensed Regular"/>
              </a:rPr>
              <a:t>e,si</a:t>
            </a:r>
            <a:r>
              <a:rPr lang="en-US" dirty="0" smtClean="0">
                <a:latin typeface="Avenir Next Condensed Regular"/>
                <a:cs typeface="Avenir Next Condensed Regular"/>
              </a:rPr>
              <a:t>}</a:t>
            </a:r>
            <a:r>
              <a:rPr lang="en-US" dirty="0" err="1" smtClean="0">
                <a:latin typeface="Avenir Next Condensed Regular"/>
                <a:cs typeface="Avenir Next Condensed Regular"/>
              </a:rPr>
              <a:t>mulation</a:t>
            </a:r>
            <a:endParaRPr lang="en-US" dirty="0">
              <a:latin typeface="Avenir Next Condensed Regular"/>
              <a:cs typeface="Avenir Next Condensed Regular"/>
            </a:endParaRPr>
          </a:p>
          <a:p>
            <a:r>
              <a:rPr lang="en-US" b="1" dirty="0" err="1" smtClean="0">
                <a:latin typeface="Avenir Next Condensed Regular"/>
                <a:cs typeface="Avenir Next Condensed Regular"/>
              </a:rPr>
              <a:t>Branden</a:t>
            </a:r>
            <a:r>
              <a:rPr lang="en-US" b="1" dirty="0" smtClean="0">
                <a:latin typeface="Avenir Next Condensed Regular"/>
                <a:cs typeface="Avenir Next Condensed Regular"/>
              </a:rPr>
              <a:t> </a:t>
            </a:r>
            <a:r>
              <a:rPr lang="en-US" b="1" dirty="0" err="1" smtClean="0">
                <a:latin typeface="Avenir Next Condensed Regular"/>
                <a:cs typeface="Avenir Next Condensed Regular"/>
              </a:rPr>
              <a:t>Ghena</a:t>
            </a:r>
            <a:endParaRPr lang="en-US" b="1" dirty="0" smtClean="0">
              <a:latin typeface="Avenir Next Condensed Regular"/>
              <a:cs typeface="Avenir Next Condensed Regular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Gaze Tracking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29500" y="3646330"/>
            <a:ext cx="203132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venir Next Condensed Regular"/>
                <a:cs typeface="Avenir Next Condensed Regular"/>
              </a:rPr>
              <a:t>Sam </a:t>
            </a:r>
            <a:r>
              <a:rPr lang="en-US" b="1" dirty="0" err="1" smtClean="0">
                <a:latin typeface="Avenir Next Condensed Regular"/>
                <a:cs typeface="Avenir Next Condensed Regular"/>
              </a:rPr>
              <a:t>DeBruin</a:t>
            </a:r>
            <a:endParaRPr lang="en-US" b="1" dirty="0" smtClean="0">
              <a:latin typeface="Avenir Next Condensed Regular"/>
              <a:cs typeface="Avenir Next Condensed Regular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Energy Harvesting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AC Power Meters</a:t>
            </a:r>
            <a:endParaRPr lang="en-US" dirty="0">
              <a:latin typeface="Avenir Next Condensed Regular"/>
              <a:cs typeface="Avenir Next Condensed Regular"/>
            </a:endParaRPr>
          </a:p>
          <a:p>
            <a:pPr marL="285750" indent="-285750">
              <a:buFont typeface="Arial"/>
              <a:buChar char="•"/>
            </a:pPr>
            <a:endParaRPr lang="en-US" dirty="0" smtClean="0">
              <a:latin typeface="Avenir Next Condensed Regular"/>
              <a:cs typeface="Avenir Next Condensed Regular"/>
            </a:endParaRPr>
          </a:p>
          <a:p>
            <a:r>
              <a:rPr lang="en-US" b="1" dirty="0" smtClean="0">
                <a:latin typeface="Avenir Next Condensed Regular"/>
                <a:cs typeface="Avenir Next Condensed Regular"/>
              </a:rPr>
              <a:t>Will Huang</a:t>
            </a:r>
            <a:endParaRPr lang="en-US" b="1" dirty="0">
              <a:latin typeface="Avenir Next Condensed Regular"/>
              <a:cs typeface="Avenir Next Condensed Regular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Interaction Capture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“</a:t>
            </a:r>
            <a:r>
              <a:rPr lang="en-US" dirty="0" err="1" smtClean="0">
                <a:latin typeface="Avenir Next Condensed Regular"/>
                <a:cs typeface="Avenir Next Condensed Regular"/>
              </a:rPr>
              <a:t>Opo</a:t>
            </a:r>
            <a:r>
              <a:rPr lang="en-US" dirty="0" smtClean="0">
                <a:latin typeface="Avenir Next Condensed Regular"/>
                <a:cs typeface="Avenir Next Condensed Regular"/>
              </a:rPr>
              <a:t>”, Social Graph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Avenir Next Condensed Regular"/>
              <a:cs typeface="Avenir Next Condensed Regular"/>
            </a:endParaRPr>
          </a:p>
          <a:p>
            <a:r>
              <a:rPr lang="en-US" b="1" dirty="0" err="1" smtClean="0">
                <a:latin typeface="Avenir Next Condensed Regular"/>
                <a:cs typeface="Avenir Next Condensed Regular"/>
              </a:rPr>
              <a:t>YeSheng</a:t>
            </a:r>
            <a:r>
              <a:rPr lang="en-US" b="1" dirty="0" smtClean="0">
                <a:latin typeface="Avenir Next Condensed Regular"/>
                <a:cs typeface="Avenir Next Condensed Regular"/>
              </a:rPr>
              <a:t> </a:t>
            </a:r>
            <a:r>
              <a:rPr lang="en-US" b="1" dirty="0" err="1" smtClean="0">
                <a:latin typeface="Avenir Next Condensed Regular"/>
                <a:cs typeface="Avenir Next Condensed Regular"/>
              </a:rPr>
              <a:t>Kuo</a:t>
            </a:r>
            <a:endParaRPr lang="en-US" b="1" dirty="0" smtClean="0">
              <a:latin typeface="Avenir Next Condensed Regular"/>
              <a:cs typeface="Avenir Next Condensed Regular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venir Next Condensed Regular"/>
                <a:cs typeface="Avenir Next Condensed Regular"/>
              </a:rPr>
              <a:t>µ</a:t>
            </a:r>
            <a:r>
              <a:rPr lang="en-US" dirty="0" smtClean="0">
                <a:latin typeface="Avenir Next Condensed Regular"/>
                <a:cs typeface="Avenir Next Condensed Regular"/>
              </a:rPr>
              <a:t>SDR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venir Next Condensed Regular"/>
                <a:cs typeface="Avenir Next Condensed Regular"/>
              </a:rPr>
              <a:t>VLC, </a:t>
            </a:r>
            <a:r>
              <a:rPr lang="en-US" dirty="0" err="1" smtClean="0">
                <a:latin typeface="Avenir Next Condensed Regular"/>
                <a:cs typeface="Avenir Next Condensed Regular"/>
              </a:rPr>
              <a:t>Floodcasting</a:t>
            </a:r>
            <a:endParaRPr lang="en-US" dirty="0" smtClean="0">
              <a:latin typeface="Avenir Next Condensed Regular"/>
              <a:cs typeface="Avenir Next Condensed Regular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749" y="3781894"/>
            <a:ext cx="1055731" cy="1055731"/>
          </a:xfrm>
          <a:prstGeom prst="ellipse">
            <a:avLst/>
          </a:prstGeom>
          <a:blipFill rotWithShape="1">
            <a:blip r:embed="rId10"/>
            <a:srcRect/>
            <a:stretch>
              <a:fillRect/>
            </a:stretch>
          </a:blipFill>
          <a:ln>
            <a:solidFill>
              <a:schemeClr val="accent4"/>
            </a:solidFill>
          </a:ln>
          <a:effectLst>
            <a:glow rad="101600">
              <a:schemeClr val="accent4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241755" y="2276862"/>
            <a:ext cx="4139738" cy="820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cap="none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			    lab11.eecs.umich.edu</a:t>
            </a:r>
            <a:endParaRPr lang="en-US" dirty="0"/>
          </a:p>
        </p:txBody>
      </p:sp>
      <p:pic>
        <p:nvPicPr>
          <p:cNvPr id="19" name="Picture 18" descr="lab11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0" y="1912980"/>
            <a:ext cx="1134575" cy="1369468"/>
          </a:xfrm>
          <a:prstGeom prst="rect">
            <a:avLst/>
          </a:prstGeom>
        </p:spPr>
      </p:pic>
      <p:pic>
        <p:nvPicPr>
          <p:cNvPr id="20" name="Picture 19" descr="BlockM-rball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5613" y="750892"/>
            <a:ext cx="1371126" cy="917958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7029500" y="1680155"/>
            <a:ext cx="1294681" cy="1294681"/>
          </a:xfrm>
          <a:prstGeom prst="ellipse">
            <a:avLst/>
          </a:prstGeom>
          <a:blipFill rotWithShape="1">
            <a:blip r:embed="rId13"/>
            <a:srcRect/>
            <a:stretch>
              <a:fillRect l="-5000" r="-11666"/>
            </a:stretch>
          </a:blipFill>
          <a:ln>
            <a:solidFill>
              <a:schemeClr val="tx2">
                <a:alpha val="55000"/>
              </a:schemeClr>
            </a:solidFill>
          </a:ln>
          <a:effectLst>
            <a:glow rad="101600">
              <a:schemeClr val="tx2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673663" y="3049182"/>
            <a:ext cx="2445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Avenir Next Condensed Regular"/>
                <a:cs typeface="Avenir Next Condensed Regular"/>
              </a:rPr>
              <a:t>Prabal</a:t>
            </a:r>
            <a:r>
              <a:rPr lang="en-US" b="1" dirty="0" smtClean="0">
                <a:latin typeface="Avenir Next Condensed Regular"/>
                <a:cs typeface="Avenir Next Condensed Regular"/>
              </a:rPr>
              <a:t> </a:t>
            </a:r>
            <a:r>
              <a:rPr lang="en-US" b="1" dirty="0" err="1" smtClean="0">
                <a:latin typeface="Avenir Next Condensed Regular"/>
                <a:cs typeface="Avenir Next Condensed Regular"/>
              </a:rPr>
              <a:t>Dutta</a:t>
            </a:r>
            <a:r>
              <a:rPr lang="en-US" b="1" dirty="0">
                <a:latin typeface="Avenir Next Condensed Regular"/>
                <a:cs typeface="Avenir Next Condensed Regular"/>
              </a:rPr>
              <a:t> </a:t>
            </a:r>
            <a:r>
              <a:rPr lang="en-US" b="1" dirty="0" smtClean="0">
                <a:latin typeface="Avenir Next Condensed Regular"/>
                <a:cs typeface="Avenir Next Condensed Regular"/>
              </a:rPr>
              <a:t> </a:t>
            </a:r>
            <a:r>
              <a:rPr lang="en-US" dirty="0" smtClean="0">
                <a:latin typeface="Avenir Next Condensed Regular"/>
                <a:cs typeface="Avenir Next Condensed Regular"/>
              </a:rPr>
              <a:t>Advisor</a:t>
            </a:r>
            <a:endParaRPr lang="en-US" dirty="0" smtClean="0">
              <a:latin typeface="Avenir Next Condensed Regular"/>
              <a:cs typeface="Avenir Next Condense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6078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data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76550"/>
            <a:ext cx="7620000" cy="4373563"/>
          </a:xfrm>
        </p:spPr>
        <p:txBody>
          <a:bodyPr/>
          <a:lstStyle/>
          <a:p>
            <a:r>
              <a:rPr lang="en-US" dirty="0" smtClean="0"/>
              <a:t>Sensors</a:t>
            </a:r>
          </a:p>
          <a:p>
            <a:r>
              <a:rPr lang="en-US" b="0" dirty="0" smtClean="0"/>
              <a:t>Used to get data from the physical world to the digital world</a:t>
            </a:r>
          </a:p>
          <a:p>
            <a:r>
              <a:rPr lang="en-US" b="0" dirty="0" smtClean="0"/>
              <a:t>Automated, continuous data collectors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3108019"/>
            <a:ext cx="2273300" cy="2906762"/>
            <a:chOff x="-679450" y="2401137"/>
            <a:chExt cx="2273300" cy="2906762"/>
          </a:xfrm>
        </p:grpSpPr>
        <p:pic>
          <p:nvPicPr>
            <p:cNvPr id="9" name="Picture 8" descr="Screen Shot 2014-03-07 at 0.20.47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9450" y="2401137"/>
              <a:ext cx="2273300" cy="2463800"/>
            </a:xfrm>
            <a:prstGeom prst="rect">
              <a:avLst/>
            </a:prstGeom>
          </p:spPr>
        </p:pic>
        <p:pic>
          <p:nvPicPr>
            <p:cNvPr id="8" name="Picture 7" descr="Screen Shot 2014-03-07 at 0.20.1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9450" y="4241099"/>
              <a:ext cx="2273300" cy="1066800"/>
            </a:xfrm>
            <a:prstGeom prst="rect">
              <a:avLst/>
            </a:prstGeom>
          </p:spPr>
        </p:pic>
      </p:grpSp>
      <p:pic>
        <p:nvPicPr>
          <p:cNvPr id="11" name="Picture 10" descr="Screen Shot 2014-03-07 at 0.22.2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978" y="3438435"/>
            <a:ext cx="1577499" cy="1122965"/>
          </a:xfrm>
          <a:prstGeom prst="rect">
            <a:avLst/>
          </a:prstGeom>
        </p:spPr>
      </p:pic>
      <p:pic>
        <p:nvPicPr>
          <p:cNvPr id="12" name="Picture 11" descr="Screen Shot 2014-03-07 at 0.24.33.pn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01" y="5110407"/>
            <a:ext cx="2095500" cy="140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4482" y="3201142"/>
            <a:ext cx="3168257" cy="2720516"/>
          </a:xfrm>
          <a:prstGeom prst="rect">
            <a:avLst/>
          </a:prstGeom>
        </p:spPr>
      </p:pic>
      <p:pic>
        <p:nvPicPr>
          <p:cNvPr id="5" name="Picture 4" descr="Screen Shot 2014-03-07 at 9.10.4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65" y="3073069"/>
            <a:ext cx="3061385" cy="2965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30770" y="6130356"/>
            <a:ext cx="160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SweetSense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079845" y="4382827"/>
            <a:ext cx="1101382" cy="4158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8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most important question in planning your deployment, 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often do I need to get data from my sensors?</a:t>
            </a:r>
            <a:endParaRPr lang="en-US" dirty="0"/>
          </a:p>
        </p:txBody>
      </p:sp>
      <p:pic>
        <p:nvPicPr>
          <p:cNvPr id="4" name="Picture 3" descr="Screen Shot 2014-03-07 at 0.1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98" y="3482797"/>
            <a:ext cx="2286393" cy="22740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7117" y="5756831"/>
            <a:ext cx="286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Bennet</a:t>
            </a:r>
            <a:r>
              <a:rPr lang="en-US" dirty="0" smtClean="0"/>
              <a:t>: Crane Charades]</a:t>
            </a:r>
            <a:endParaRPr lang="en-US" dirty="0"/>
          </a:p>
        </p:txBody>
      </p:sp>
      <p:pic>
        <p:nvPicPr>
          <p:cNvPr id="8" name="Picture 7" descr="Screen Shot 2014-03-07 at 0.57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8" y="3215188"/>
            <a:ext cx="3291198" cy="21723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748" y="5387498"/>
            <a:ext cx="34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[Global Seismographic Network]</a:t>
            </a:r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>
            <a:off x="213748" y="6508460"/>
            <a:ext cx="8463489" cy="21979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7940" y="6139128"/>
            <a:ext cx="122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Real-time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08108" y="6139128"/>
            <a:ext cx="15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Single Dump</a:t>
            </a:r>
            <a:endParaRPr lang="en-US" i="1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463" r="3756"/>
          <a:stretch/>
        </p:blipFill>
        <p:spPr>
          <a:xfrm>
            <a:off x="2332656" y="2160774"/>
            <a:ext cx="2344772" cy="17405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56898" y="6139128"/>
            <a:ext cx="107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2"/>
                </a:solidFill>
              </a:rPr>
              <a:t>Periodic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2700000">
            <a:off x="3483839" y="3663218"/>
            <a:ext cx="1294509" cy="47622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creen Shot 2014-03-07 at 1.07.0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45" y="1648484"/>
            <a:ext cx="1930561" cy="39919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92963" y="5584376"/>
            <a:ext cx="201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[Seismic Surveys]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37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04912"/>
            <a:ext cx="7620000" cy="1371600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How am I going to get data off of my sensors?</a:t>
            </a:r>
            <a:endParaRPr lang="en-US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164" y="1626390"/>
            <a:ext cx="2308596" cy="1764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347" y="3764265"/>
            <a:ext cx="4867895" cy="27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forms of communication are not created equal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755" y="2208133"/>
            <a:ext cx="5270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4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Instrumenting a home with </a:t>
            </a:r>
            <a:r>
              <a:rPr lang="en-US" dirty="0" err="1" smtClean="0"/>
              <a:t>WattsUp.net</a:t>
            </a:r>
            <a:endParaRPr lang="en-US" dirty="0"/>
          </a:p>
        </p:txBody>
      </p:sp>
      <p:pic>
        <p:nvPicPr>
          <p:cNvPr id="4" name="Picture 3" descr="kitchen_test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48"/>
          <a:stretch/>
        </p:blipFill>
        <p:spPr>
          <a:xfrm>
            <a:off x="3969015" y="1591421"/>
            <a:ext cx="5031490" cy="5266579"/>
          </a:xfrm>
          <a:prstGeom prst="rect">
            <a:avLst/>
          </a:prstGeom>
        </p:spPr>
      </p:pic>
      <p:pic>
        <p:nvPicPr>
          <p:cNvPr id="5" name="Picture 4" descr="2013-10-12 15.33.1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402"/>
            <a:ext cx="3969015" cy="52920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6543" y="5446104"/>
            <a:ext cx="6091481" cy="10156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accent3"/>
                </a:solidFill>
                <a:latin typeface="+mj-lt"/>
              </a:rPr>
              <a:t>Infrastructure</a:t>
            </a:r>
            <a:endParaRPr lang="en-US" sz="60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002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wireless does not eliminate infrastructure costs, it only shifts 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4665" r="466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19821" y="5446104"/>
            <a:ext cx="5657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  <a:latin typeface="+mj-lt"/>
              </a:rPr>
              <a:t>Hidden Infrastructure</a:t>
            </a:r>
            <a:endParaRPr lang="en-US" sz="36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" name="Right Arrow 5"/>
          <p:cNvSpPr/>
          <p:nvPr/>
        </p:nvSpPr>
        <p:spPr>
          <a:xfrm rot="17100000">
            <a:off x="3688093" y="4855574"/>
            <a:ext cx="1232822" cy="19175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7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is no truly ubiquitous communications </a:t>
            </a:r>
            <a:r>
              <a:rPr lang="en-US" dirty="0" err="1" smtClean="0"/>
              <a:t>infrastracture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0" y="4469714"/>
            <a:ext cx="4005652" cy="20060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627" y="6487948"/>
            <a:ext cx="393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satphonestore.com</a:t>
            </a:r>
            <a:r>
              <a:rPr lang="en-US" dirty="0" smtClean="0"/>
              <a:t> coverage, 2010]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8" y="1524318"/>
            <a:ext cx="2323029" cy="2392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338" y="4418500"/>
            <a:ext cx="4605689" cy="20694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86227" y="6488668"/>
            <a:ext cx="391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satphonestore.com</a:t>
            </a:r>
            <a:r>
              <a:rPr lang="en-US" dirty="0" smtClean="0"/>
              <a:t> coverage, 2011]</a:t>
            </a:r>
            <a:endParaRPr lang="en-US" dirty="0"/>
          </a:p>
        </p:txBody>
      </p:sp>
      <p:pic>
        <p:nvPicPr>
          <p:cNvPr id="13" name="Picture 12" descr="Screen Shot 2014-03-07 at 1.32.2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94" y="1524318"/>
            <a:ext cx="4934343" cy="25338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1868976" y="3922167"/>
            <a:ext cx="142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[world bank]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00573" y="3917271"/>
            <a:ext cx="23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worldtimezone.com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965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ad_theme">
  <a:themeElements>
    <a:clrScheme name="Kilter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brad_theme.thmx</Template>
  <TotalTime>772</TotalTime>
  <Words>785</Words>
  <Application>Microsoft Macintosh PowerPoint</Application>
  <PresentationFormat>On-screen Show (4:3)</PresentationFormat>
  <Paragraphs>167</Paragraphs>
  <Slides>25</Slides>
  <Notes>1</Notes>
  <HiddenSlides>2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brad_theme</vt:lpstr>
      <vt:lpstr>Sensing Technologies for Data Collection and Monitoring</vt:lpstr>
      <vt:lpstr>Data is empowering</vt:lpstr>
      <vt:lpstr>Where does data come from?</vt:lpstr>
      <vt:lpstr>The most important question in planning your deployment, part 1</vt:lpstr>
      <vt:lpstr>How am I going to get data off of my sensors?</vt:lpstr>
      <vt:lpstr>All forms of communication are not created equal</vt:lpstr>
      <vt:lpstr>Instrumenting a home with WattsUp.net</vt:lpstr>
      <vt:lpstr>Going wireless does not eliminate infrastructure costs, it only shifts it</vt:lpstr>
      <vt:lpstr>There is no truly ubiquitous communications infrastracture</vt:lpstr>
      <vt:lpstr>The next question: How am I going to power my sensor?</vt:lpstr>
      <vt:lpstr>Idea: Do we need a battery?</vt:lpstr>
      <vt:lpstr>Up until now, we have discussed “Traditional Sensing”</vt:lpstr>
      <vt:lpstr>Systems goals do not necessarily map directly to sensing goals</vt:lpstr>
      <vt:lpstr>The Monjolo Principle Combining non-traditional sensing and energy harvesting</vt:lpstr>
      <vt:lpstr>Monjolo in action</vt:lpstr>
      <vt:lpstr>I have neglected the most deployed sensor in the world…</vt:lpstr>
      <vt:lpstr>GridWatch: Crowdsourcing power grid health monitoring</vt:lpstr>
      <vt:lpstr>Smartphones have a diverse array of powerful sensors</vt:lpstr>
      <vt:lpstr>Why do people still build hardware if smartphones exist?</vt:lpstr>
      <vt:lpstr>Augmenting smartphones to add “missing” sensors</vt:lpstr>
      <vt:lpstr>Takeaways</vt:lpstr>
      <vt:lpstr>Ask not what you can do for DIL, but what DIL can do for you</vt:lpstr>
      <vt:lpstr>Cultural help: We like data too much for our own good</vt:lpstr>
      <vt:lpstr>It Gets Worse</vt:lpstr>
      <vt:lpstr>I have lots of cool hardware with me today – come find me!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Sensing Technologies for Data Collection and Monitoring</dc:title>
  <dc:creator>Patrick Pannuto</dc:creator>
  <cp:lastModifiedBy>Patrick Pannuto</cp:lastModifiedBy>
  <cp:revision>37</cp:revision>
  <dcterms:created xsi:type="dcterms:W3CDTF">2014-03-07T01:18:44Z</dcterms:created>
  <dcterms:modified xsi:type="dcterms:W3CDTF">2014-03-07T14:15:17Z</dcterms:modified>
</cp:coreProperties>
</file>